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1" r:id="rId5"/>
    <p:sldId id="262" r:id="rId6"/>
    <p:sldId id="263" r:id="rId7"/>
    <p:sldId id="283" r:id="rId8"/>
    <p:sldId id="282" r:id="rId9"/>
    <p:sldId id="286" r:id="rId10"/>
    <p:sldId id="291" r:id="rId11"/>
    <p:sldId id="285" r:id="rId12"/>
    <p:sldId id="287" r:id="rId13"/>
    <p:sldId id="288" r:id="rId14"/>
    <p:sldId id="279" r:id="rId15"/>
    <p:sldId id="280" r:id="rId16"/>
  </p:sldIdLst>
  <p:sldSz cx="12192000" cy="6858000"/>
  <p:notesSz cx="7104063" cy="10234613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-84" y="-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5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342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2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0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2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34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1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2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78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2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29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96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16535" y="264160"/>
            <a:ext cx="11758930" cy="6329680"/>
            <a:chOff x="341" y="416"/>
            <a:chExt cx="18518" cy="9968"/>
          </a:xfrm>
        </p:grpSpPr>
        <p:sp>
          <p:nvSpPr>
            <p:cNvPr id="35" name="矩形 34"/>
            <p:cNvSpPr/>
            <p:nvPr/>
          </p:nvSpPr>
          <p:spPr>
            <a:xfrm>
              <a:off x="342" y="416"/>
              <a:ext cx="18517" cy="996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41" y="416"/>
              <a:ext cx="18517" cy="9968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116840" y="148590"/>
            <a:ext cx="11958320" cy="6560820"/>
          </a:xfrm>
          <a:prstGeom prst="rect">
            <a:avLst/>
          </a:prstGeom>
          <a:noFill/>
          <a:ln>
            <a:solidFill>
              <a:srgbClr val="7E8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92835" y="1082675"/>
            <a:ext cx="10010775" cy="4627245"/>
            <a:chOff x="1721" y="1705"/>
            <a:chExt cx="15765" cy="7287"/>
          </a:xfrm>
        </p:grpSpPr>
        <p:cxnSp>
          <p:nvCxnSpPr>
            <p:cNvPr id="36" name="肘形连接符 35"/>
            <p:cNvCxnSpPr/>
            <p:nvPr/>
          </p:nvCxnSpPr>
          <p:spPr>
            <a:xfrm flipV="1">
              <a:off x="1743" y="1741"/>
              <a:ext cx="1739" cy="742"/>
            </a:xfrm>
            <a:prstGeom prst="bentConnector3">
              <a:avLst>
                <a:gd name="adj1" fmla="val -197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/>
            <p:nvPr/>
          </p:nvCxnSpPr>
          <p:spPr>
            <a:xfrm>
              <a:off x="15771" y="1705"/>
              <a:ext cx="1715" cy="779"/>
            </a:xfrm>
            <a:prstGeom prst="bentConnector3">
              <a:avLst>
                <a:gd name="adj1" fmla="val 10089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/>
            <p:nvPr/>
          </p:nvCxnSpPr>
          <p:spPr>
            <a:xfrm>
              <a:off x="1721" y="8177"/>
              <a:ext cx="1839" cy="815"/>
            </a:xfrm>
            <a:prstGeom prst="bentConnector3">
              <a:avLst>
                <a:gd name="adj1" fmla="val -100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/>
            <p:cNvCxnSpPr/>
            <p:nvPr/>
          </p:nvCxnSpPr>
          <p:spPr>
            <a:xfrm flipV="1">
              <a:off x="15578" y="8000"/>
              <a:ext cx="1908" cy="992"/>
            </a:xfrm>
            <a:prstGeom prst="bentConnector3">
              <a:avLst>
                <a:gd name="adj1" fmla="val 9917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连接符 73"/>
          <p:cNvCxnSpPr/>
          <p:nvPr/>
        </p:nvCxnSpPr>
        <p:spPr>
          <a:xfrm>
            <a:off x="2036023" y="3419948"/>
            <a:ext cx="8120568" cy="17524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792730" y="1577340"/>
            <a:ext cx="66071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Spider </a:t>
            </a:r>
            <a:r>
              <a:rPr lang="en-US" altLang="zh-CN" sz="48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IoT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88030" y="2576195"/>
            <a:ext cx="561657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通用物联网数据用户管理平台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345430" y="5080000"/>
            <a:ext cx="1500505" cy="3606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NEXT</a:t>
            </a:r>
          </a:p>
        </p:txBody>
      </p:sp>
      <p:sp>
        <p:nvSpPr>
          <p:cNvPr id="2050" name="房子"/>
          <p:cNvSpPr/>
          <p:nvPr/>
        </p:nvSpPr>
        <p:spPr bwMode="auto">
          <a:xfrm>
            <a:off x="3912919" y="4125277"/>
            <a:ext cx="342265" cy="342265"/>
          </a:xfrm>
          <a:custGeom>
            <a:avLst/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351704" y="4125277"/>
            <a:ext cx="411235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组员：王家骅、李科辰、顾宇庆、赵泽亮、张皓玥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3" grpId="0" animBg="1"/>
      <p:bldP spid="46" grpId="0" animBg="1"/>
      <p:bldP spid="2050" grpId="0" animBg="1"/>
      <p:bldP spid="4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8953542">
            <a:off x="-326232" y="15355"/>
            <a:ext cx="2556000" cy="2556000"/>
          </a:xfrm>
          <a:prstGeom prst="rect">
            <a:avLst/>
          </a:prstGeom>
          <a:blipFill dpi="0" rotWithShape="0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8953542">
            <a:off x="-410639" y="4362272"/>
            <a:ext cx="2556000" cy="2556000"/>
          </a:xfrm>
          <a:prstGeom prst="rect">
            <a:avLst/>
          </a:prstGeom>
          <a:blipFill dpi="0" rotWithShape="0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3329">
            <a:off x="-59646" y="1472687"/>
            <a:ext cx="4037428" cy="3867918"/>
          </a:xfrm>
          <a:prstGeom prst="rect">
            <a:avLst/>
          </a:prstGeom>
          <a:noFill/>
          <a:ln>
            <a:solidFill>
              <a:srgbClr val="7E8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953542">
            <a:off x="464166" y="1748776"/>
            <a:ext cx="3384000" cy="3384000"/>
          </a:xfrm>
          <a:prstGeom prst="rect">
            <a:avLst/>
          </a:prstGeom>
          <a:blipFill dpi="0" rotWithShape="0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71" y="2024597"/>
            <a:ext cx="16287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48726" y="11938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传感器读取的锁保护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58526" y="11938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多元下行指令的精确返回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58526" y="1994442"/>
            <a:ext cx="9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改进前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59297" y="1994442"/>
            <a:ext cx="9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改进后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12" y="2451630"/>
            <a:ext cx="202882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90" y="2381663"/>
            <a:ext cx="25717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52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437" y="1578805"/>
            <a:ext cx="2143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Franklin Gothic Demi Cond" panose="020B070603040202020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Three</a:t>
            </a:r>
            <a:r>
              <a:rPr lang="en-US" altLang="zh-CN" sz="40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Franklin Gothic Demi Cond" panose="020B07060304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  <p:extLst>
      <p:ext uri="{BB962C8B-B14F-4D97-AF65-F5344CB8AC3E}">
        <p14:creationId xmlns:p14="http://schemas.microsoft.com/office/powerpoint/2010/main" val="25083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120" y="1824990"/>
            <a:ext cx="21437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Franklin Gothic Demi Cond" panose="020B070603040202020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Four</a:t>
            </a:r>
            <a:r>
              <a:rPr lang="en-US" altLang="zh-CN" sz="40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Franklin Gothic Demi Cond" panose="020B07060304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未来展望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  <p:extLst>
      <p:ext uri="{BB962C8B-B14F-4D97-AF65-F5344CB8AC3E}">
        <p14:creationId xmlns:p14="http://schemas.microsoft.com/office/powerpoint/2010/main" val="8044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4071619" y="1607462"/>
            <a:ext cx="4049395" cy="3889375"/>
            <a:chOff x="2192" y="3646"/>
            <a:chExt cx="4980" cy="4783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7" name="Freeform 8"/>
            <p:cNvSpPr/>
            <p:nvPr/>
          </p:nvSpPr>
          <p:spPr bwMode="auto">
            <a:xfrm>
              <a:off x="4724" y="5084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3879" y="6537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3053" y="5084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8"/>
            <p:cNvSpPr/>
            <p:nvPr/>
          </p:nvSpPr>
          <p:spPr bwMode="auto">
            <a:xfrm>
              <a:off x="5550" y="6553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8"/>
            <p:cNvSpPr/>
            <p:nvPr/>
          </p:nvSpPr>
          <p:spPr bwMode="auto">
            <a:xfrm>
              <a:off x="2192" y="6521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8"/>
            <p:cNvSpPr/>
            <p:nvPr/>
          </p:nvSpPr>
          <p:spPr bwMode="auto">
            <a:xfrm>
              <a:off x="3927" y="3646"/>
              <a:ext cx="1623" cy="1877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16680" y="468630"/>
            <a:ext cx="43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Spider </a:t>
            </a:r>
            <a:r>
              <a:rPr lang="en-US" altLang="zh-CN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IoT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正在进步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Group 74"/>
          <p:cNvGrpSpPr/>
          <p:nvPr/>
        </p:nvGrpSpPr>
        <p:grpSpPr>
          <a:xfrm>
            <a:off x="7825942" y="1928124"/>
            <a:ext cx="3769554" cy="904580"/>
            <a:chOff x="336337" y="2984337"/>
            <a:chExt cx="2827901" cy="678611"/>
          </a:xfrm>
        </p:grpSpPr>
        <p:sp>
          <p:nvSpPr>
            <p:cNvPr id="17" name="文本框 11"/>
            <p:cNvSpPr txBox="1"/>
            <p:nvPr/>
          </p:nvSpPr>
          <p:spPr>
            <a:xfrm>
              <a:off x="336337" y="2984337"/>
              <a:ext cx="1523890" cy="25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复杂逻辑的规则解析</a:t>
              </a:r>
            </a:p>
          </p:txBody>
        </p:sp>
        <p:sp>
          <p:nvSpPr>
            <p:cNvPr id="18" name="矩形 9"/>
            <p:cNvSpPr/>
            <p:nvPr/>
          </p:nvSpPr>
          <p:spPr>
            <a:xfrm>
              <a:off x="336813" y="3173457"/>
              <a:ext cx="2827425" cy="489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让规则支持与、或、非和括号等逻辑，实现更复杂的终端自动化控制。</a:t>
              </a:r>
            </a:p>
          </p:txBody>
        </p:sp>
      </p:grpSp>
      <p:grpSp>
        <p:nvGrpSpPr>
          <p:cNvPr id="19" name="Group 74"/>
          <p:cNvGrpSpPr/>
          <p:nvPr/>
        </p:nvGrpSpPr>
        <p:grpSpPr>
          <a:xfrm>
            <a:off x="996272" y="2130668"/>
            <a:ext cx="3324349" cy="904581"/>
            <a:chOff x="336337" y="2984337"/>
            <a:chExt cx="2493911" cy="678612"/>
          </a:xfrm>
        </p:grpSpPr>
        <p:sp>
          <p:nvSpPr>
            <p:cNvPr id="20" name="文本框 11"/>
            <p:cNvSpPr txBox="1"/>
            <p:nvPr/>
          </p:nvSpPr>
          <p:spPr>
            <a:xfrm>
              <a:off x="336337" y="2984337"/>
              <a:ext cx="961908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HTTPS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加密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36814" y="3173457"/>
              <a:ext cx="2493434" cy="489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https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来保证用户到服务端的数据的安全性。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996907" y="2998273"/>
            <a:ext cx="3323714" cy="904581"/>
            <a:chOff x="336337" y="2984337"/>
            <a:chExt cx="2493434" cy="678612"/>
          </a:xfrm>
        </p:grpSpPr>
        <p:sp>
          <p:nvSpPr>
            <p:cNvPr id="24" name="文本框 11"/>
            <p:cNvSpPr txBox="1"/>
            <p:nvPr/>
          </p:nvSpPr>
          <p:spPr>
            <a:xfrm>
              <a:off x="336337" y="2984337"/>
              <a:ext cx="1062105" cy="25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用户权限系统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5" name="矩形 9"/>
            <p:cNvSpPr/>
            <p:nvPr/>
          </p:nvSpPr>
          <p:spPr>
            <a:xfrm>
              <a:off x="336813" y="3173457"/>
              <a:ext cx="2492958" cy="489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使用户拥有一个针对于产业的权限级别，不同权限级别有用不同的权限。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6" name="Group 74"/>
          <p:cNvGrpSpPr/>
          <p:nvPr/>
        </p:nvGrpSpPr>
        <p:grpSpPr>
          <a:xfrm>
            <a:off x="7928880" y="3133775"/>
            <a:ext cx="3325619" cy="904580"/>
            <a:chOff x="336337" y="2984337"/>
            <a:chExt cx="2689225" cy="678611"/>
          </a:xfrm>
        </p:grpSpPr>
        <p:sp>
          <p:nvSpPr>
            <p:cNvPr id="27" name="文本框 11"/>
            <p:cNvSpPr txBox="1"/>
            <p:nvPr/>
          </p:nvSpPr>
          <p:spPr>
            <a:xfrm>
              <a:off x="336337" y="2984337"/>
              <a:ext cx="1454142" cy="253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Docker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容器化部署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8" name="矩形 9"/>
            <p:cNvSpPr/>
            <p:nvPr/>
          </p:nvSpPr>
          <p:spPr>
            <a:xfrm>
              <a:off x="336814" y="3173457"/>
              <a:ext cx="2688748" cy="489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项目基于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springboot+springcloud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架构，更加易于容器化部署。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70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650961" y="638631"/>
            <a:ext cx="92891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9115" y="738505"/>
            <a:ext cx="29349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01" y="0"/>
            <a:ext cx="12345217" cy="69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16535" y="264160"/>
            <a:ext cx="11758930" cy="6329680"/>
            <a:chOff x="341" y="416"/>
            <a:chExt cx="18518" cy="9968"/>
          </a:xfrm>
        </p:grpSpPr>
        <p:sp>
          <p:nvSpPr>
            <p:cNvPr id="35" name="矩形 34"/>
            <p:cNvSpPr/>
            <p:nvPr/>
          </p:nvSpPr>
          <p:spPr>
            <a:xfrm>
              <a:off x="342" y="416"/>
              <a:ext cx="18517" cy="996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41" y="416"/>
              <a:ext cx="18517" cy="9968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116840" y="148590"/>
            <a:ext cx="11958320" cy="65608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92835" y="1082675"/>
            <a:ext cx="10010775" cy="4627245"/>
            <a:chOff x="1721" y="1705"/>
            <a:chExt cx="15765" cy="7287"/>
          </a:xfrm>
        </p:grpSpPr>
        <p:cxnSp>
          <p:nvCxnSpPr>
            <p:cNvPr id="36" name="肘形连接符 35"/>
            <p:cNvCxnSpPr/>
            <p:nvPr/>
          </p:nvCxnSpPr>
          <p:spPr>
            <a:xfrm flipV="1">
              <a:off x="1743" y="1741"/>
              <a:ext cx="1739" cy="742"/>
            </a:xfrm>
            <a:prstGeom prst="bentConnector3">
              <a:avLst>
                <a:gd name="adj1" fmla="val -197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/>
            <p:nvPr/>
          </p:nvCxnSpPr>
          <p:spPr>
            <a:xfrm>
              <a:off x="15771" y="1705"/>
              <a:ext cx="1715" cy="779"/>
            </a:xfrm>
            <a:prstGeom prst="bentConnector3">
              <a:avLst>
                <a:gd name="adj1" fmla="val 10089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/>
            <p:nvPr/>
          </p:nvCxnSpPr>
          <p:spPr>
            <a:xfrm>
              <a:off x="1721" y="8177"/>
              <a:ext cx="1839" cy="815"/>
            </a:xfrm>
            <a:prstGeom prst="bentConnector3">
              <a:avLst>
                <a:gd name="adj1" fmla="val -100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/>
            <p:cNvCxnSpPr/>
            <p:nvPr/>
          </p:nvCxnSpPr>
          <p:spPr>
            <a:xfrm flipV="1">
              <a:off x="15578" y="8000"/>
              <a:ext cx="1908" cy="992"/>
            </a:xfrm>
            <a:prstGeom prst="bentConnector3">
              <a:avLst>
                <a:gd name="adj1" fmla="val 99174"/>
              </a:avLst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连接符 73"/>
          <p:cNvCxnSpPr/>
          <p:nvPr/>
        </p:nvCxnSpPr>
        <p:spPr>
          <a:xfrm>
            <a:off x="2036023" y="3419948"/>
            <a:ext cx="8120568" cy="17524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299970" y="1577340"/>
            <a:ext cx="7591425" cy="8743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 for watching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288030" y="2576195"/>
            <a:ext cx="5616575" cy="483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Miracles happen every day.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5345430" y="5080000"/>
            <a:ext cx="1500505" cy="3606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  <p:sp>
        <p:nvSpPr>
          <p:cNvPr id="2050" name="房子"/>
          <p:cNvSpPr/>
          <p:nvPr/>
        </p:nvSpPr>
        <p:spPr bwMode="auto">
          <a:xfrm>
            <a:off x="5003165" y="3954145"/>
            <a:ext cx="342265" cy="342265"/>
          </a:xfrm>
          <a:custGeom>
            <a:avLst/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441950" y="3954145"/>
            <a:ext cx="2571115" cy="3848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ame of company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40" grpId="0" bldLvl="0" animBg="1"/>
      <p:bldP spid="43" grpId="0" bldLvl="0" animBg="1"/>
      <p:bldP spid="46" grpId="0" bldLvl="0" animBg="1"/>
      <p:bldP spid="2050" grpId="0" bldLvl="0" animBg="1"/>
      <p:bldP spid="4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-39370"/>
            <a:ext cx="5091430" cy="69367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875" y="2320290"/>
            <a:ext cx="5090795" cy="221805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6700" y="2774315"/>
            <a:ext cx="452501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Franklin Gothic Demi Cond" panose="020B0706030402020204" charset="0"/>
                <a:ea typeface="微软雅黑" panose="020B0503020204020204" charset="-122"/>
              </a:rPr>
              <a:t>CONTENTS</a:t>
            </a:r>
          </a:p>
        </p:txBody>
      </p:sp>
      <p:sp>
        <p:nvSpPr>
          <p:cNvPr id="7" name="正五边形 6"/>
          <p:cNvSpPr/>
          <p:nvPr/>
        </p:nvSpPr>
        <p:spPr>
          <a:xfrm>
            <a:off x="5993765" y="819150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8" name="正五边形 7"/>
          <p:cNvSpPr/>
          <p:nvPr/>
        </p:nvSpPr>
        <p:spPr>
          <a:xfrm>
            <a:off x="5993765" y="2218055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9" name="正五边形 8"/>
          <p:cNvSpPr/>
          <p:nvPr/>
        </p:nvSpPr>
        <p:spPr>
          <a:xfrm>
            <a:off x="5993765" y="3660775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0" name="正五边形 9"/>
          <p:cNvSpPr/>
          <p:nvPr/>
        </p:nvSpPr>
        <p:spPr>
          <a:xfrm>
            <a:off x="5993765" y="5113020"/>
            <a:ext cx="848360" cy="848360"/>
          </a:xfrm>
          <a:prstGeom prst="pent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97065" y="819150"/>
            <a:ext cx="419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项目概述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96430" y="2218055"/>
            <a:ext cx="41929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97065" y="3602052"/>
            <a:ext cx="41929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95795" y="5090737"/>
            <a:ext cx="419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性能优化及扩展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ldLvl="0" animBg="1"/>
      <p:bldP spid="8" grpId="0" bldLvl="0" animBg="1"/>
      <p:bldP spid="9" grpId="0" bldLvl="0" animBg="1"/>
      <p:bldP spid="10" grpId="0" bldLvl="0" animBg="1"/>
      <p:bldP spid="12" grpId="0"/>
      <p:bldP spid="15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120" y="1824990"/>
            <a:ext cx="21437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latin typeface="Franklin Gothic Demi Cond" panose="020B0706030402020204" charset="0"/>
              </a:rPr>
              <a:t>Part One</a:t>
            </a:r>
            <a:r>
              <a:rPr lang="en-US" altLang="zh-CN" sz="400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240"/>
            <a:ext cx="3931285" cy="487489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31285" y="3402965"/>
            <a:ext cx="8275320" cy="345821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8620" y="1446250"/>
            <a:ext cx="332232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No one indebted for others,while many people don't know how to cherish others.No one indebted for others,while many people don't know how to cherish others.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B17D0DF8-42C7-4343-9387-E8B67A0AD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141" y="1054285"/>
            <a:ext cx="778560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首先，对于本次</a:t>
            </a:r>
            <a:r>
              <a:rPr lang="zh-CN" altLang="en-US" dirty="0" smtClean="0"/>
              <a:t>项目，我们认为重点应该在“</a:t>
            </a:r>
            <a:r>
              <a:rPr lang="zh-CN" altLang="en-US" b="1" dirty="0" smtClean="0"/>
              <a:t>通用</a:t>
            </a:r>
            <a:r>
              <a:rPr lang="zh-CN" altLang="en-US" dirty="0" smtClean="0"/>
              <a:t>”二字。因此我们在设计的过程中以“通用”为中心，使本项目具有非常高的兼容性和自定义性。而在功能方面，我们也</a:t>
            </a:r>
            <a:r>
              <a:rPr lang="zh-CN" altLang="en-US" b="1" dirty="0" smtClean="0"/>
              <a:t>同时考虑到了普通用户和开发者的视角</a:t>
            </a:r>
            <a:r>
              <a:rPr lang="zh-CN" altLang="en-US" dirty="0" smtClean="0"/>
              <a:t>，设计了许多能够给用户带来便利的功能。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0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40240" y="2150477"/>
            <a:ext cx="883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赵泽亮\Documents\Tencent Files\1033457564\FileRecv\com-wlw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78" y="1177925"/>
            <a:ext cx="527431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6194" y="243280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微服务架构（分布式、集群）</a:t>
            </a:r>
            <a:endParaRPr lang="zh-CN" altLang="en-US" sz="2400" b="1" dirty="0"/>
          </a:p>
        </p:txBody>
      </p:sp>
      <p:grpSp>
        <p:nvGrpSpPr>
          <p:cNvPr id="8" name="Group 74"/>
          <p:cNvGrpSpPr/>
          <p:nvPr/>
        </p:nvGrpSpPr>
        <p:grpSpPr>
          <a:xfrm>
            <a:off x="6364412" y="755896"/>
            <a:ext cx="4898390" cy="923191"/>
            <a:chOff x="336337" y="2984337"/>
            <a:chExt cx="3674749" cy="692573"/>
          </a:xfrm>
        </p:grpSpPr>
        <p:sp>
          <p:nvSpPr>
            <p:cNvPr id="9" name="文本框 11"/>
            <p:cNvSpPr txBox="1"/>
            <p:nvPr/>
          </p:nvSpPr>
          <p:spPr>
            <a:xfrm>
              <a:off x="336337" y="2984337"/>
              <a:ext cx="1216034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易于开发和维护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6337" y="3192036"/>
              <a:ext cx="3674749" cy="484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每个微服务都只关注某一部分的功能，比起将所有的功能都写在一起，微服务的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代码会更清晰、更具可读性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64545" y="1783297"/>
            <a:ext cx="4747895" cy="0"/>
          </a:xfrm>
          <a:prstGeom prst="line">
            <a:avLst/>
          </a:prstGeom>
          <a:ln w="12700">
            <a:solidFill>
              <a:srgbClr val="7E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74"/>
          <p:cNvGrpSpPr/>
          <p:nvPr/>
        </p:nvGrpSpPr>
        <p:grpSpPr>
          <a:xfrm>
            <a:off x="6364412" y="1890043"/>
            <a:ext cx="4898390" cy="1200190"/>
            <a:chOff x="336337" y="2984337"/>
            <a:chExt cx="3674749" cy="900376"/>
          </a:xfrm>
        </p:grpSpPr>
        <p:sp>
          <p:nvSpPr>
            <p:cNvPr id="14" name="文本框 11"/>
            <p:cNvSpPr txBox="1"/>
            <p:nvPr/>
          </p:nvSpPr>
          <p:spPr>
            <a:xfrm>
              <a:off x="336337" y="2984337"/>
              <a:ext cx="1369962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局部修改容易部署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5" name="矩形 9"/>
            <p:cNvSpPr/>
            <p:nvPr/>
          </p:nvSpPr>
          <p:spPr>
            <a:xfrm>
              <a:off x="336337" y="3192036"/>
              <a:ext cx="3674749" cy="692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在项目开发中，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如果某个功能有问题，只需修改这台服务器的代码并重启即可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，调试期间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不会影响到其他服务器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的使用。而在服务正式上线后，这样的特性也能使它在需要修改时最大程度的提供可用性。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6364545" y="3190186"/>
            <a:ext cx="4747895" cy="0"/>
          </a:xfrm>
          <a:prstGeom prst="line">
            <a:avLst/>
          </a:prstGeom>
          <a:ln w="12700">
            <a:solidFill>
              <a:srgbClr val="7E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74"/>
          <p:cNvGrpSpPr/>
          <p:nvPr/>
        </p:nvGrpSpPr>
        <p:grpSpPr>
          <a:xfrm>
            <a:off x="6364412" y="3296932"/>
            <a:ext cx="4898390" cy="923191"/>
            <a:chOff x="336337" y="2984337"/>
            <a:chExt cx="3674749" cy="692573"/>
          </a:xfrm>
        </p:grpSpPr>
        <p:sp>
          <p:nvSpPr>
            <p:cNvPr id="21" name="文本框 11"/>
            <p:cNvSpPr txBox="1"/>
            <p:nvPr/>
          </p:nvSpPr>
          <p:spPr>
            <a:xfrm>
              <a:off x="336337" y="2984337"/>
              <a:ext cx="1062105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技术栈不受限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" name="矩形 9"/>
            <p:cNvSpPr/>
            <p:nvPr/>
          </p:nvSpPr>
          <p:spPr>
            <a:xfrm>
              <a:off x="336337" y="3192036"/>
              <a:ext cx="3674749" cy="484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可以使用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多种不易相互兼容的编程语言或技术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，比如同时运行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java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go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语言的两种服务器并且协同工作。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6364545" y="4345960"/>
            <a:ext cx="4747895" cy="0"/>
          </a:xfrm>
          <a:prstGeom prst="line">
            <a:avLst/>
          </a:prstGeom>
          <a:ln w="12700">
            <a:solidFill>
              <a:srgbClr val="7E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74"/>
          <p:cNvGrpSpPr/>
          <p:nvPr/>
        </p:nvGrpSpPr>
        <p:grpSpPr>
          <a:xfrm>
            <a:off x="6364412" y="4452706"/>
            <a:ext cx="4898390" cy="1200190"/>
            <a:chOff x="336337" y="2984337"/>
            <a:chExt cx="3674749" cy="900376"/>
          </a:xfrm>
        </p:grpSpPr>
        <p:sp>
          <p:nvSpPr>
            <p:cNvPr id="25" name="文本框 11"/>
            <p:cNvSpPr txBox="1"/>
            <p:nvPr/>
          </p:nvSpPr>
          <p:spPr>
            <a:xfrm>
              <a:off x="336337" y="2984337"/>
              <a:ext cx="754249" cy="253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按需伸缩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矩形 9"/>
            <p:cNvSpPr/>
            <p:nvPr/>
          </p:nvSpPr>
          <p:spPr>
            <a:xfrm>
              <a:off x="336337" y="3192036"/>
              <a:ext cx="3674749" cy="692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项目可以根据需求实现有</a:t>
              </a: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针对性的扩展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。本项目中</a:t>
              </a:r>
              <a:r>
                <a:rPr lang="en-US" altLang="zh-CN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MqttService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服务器相对于其他服务器有更高的性能需求，于是我们分配了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核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8G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的计算机供它使用，而</a:t>
              </a:r>
              <a:r>
                <a:rPr lang="en-US" altLang="zh-CN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UserService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服务器则使用了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4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核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8G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计算机。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8953542">
            <a:off x="-326232" y="15355"/>
            <a:ext cx="2556000" cy="2556000"/>
          </a:xfrm>
          <a:prstGeom prst="rect">
            <a:avLst/>
          </a:prstGeom>
          <a:blipFill dpi="0" rotWithShape="0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8953542">
            <a:off x="-410639" y="4362272"/>
            <a:ext cx="2556000" cy="2556000"/>
          </a:xfrm>
          <a:prstGeom prst="rect">
            <a:avLst/>
          </a:prstGeom>
          <a:blipFill dpi="0" rotWithShape="0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3329">
            <a:off x="-59646" y="1472687"/>
            <a:ext cx="4037428" cy="3867918"/>
          </a:xfrm>
          <a:prstGeom prst="rect">
            <a:avLst/>
          </a:prstGeom>
          <a:noFill/>
          <a:ln>
            <a:solidFill>
              <a:srgbClr val="7E8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953542">
            <a:off x="464166" y="1748776"/>
            <a:ext cx="3384000" cy="3384000"/>
          </a:xfrm>
          <a:prstGeom prst="rect">
            <a:avLst/>
          </a:prstGeom>
          <a:blipFill dpi="0" rotWithShape="0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2" descr="终端架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700" y="679360"/>
            <a:ext cx="5725686" cy="524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521994" y="920614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终端系统架构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446895" y="1243330"/>
            <a:ext cx="2089785" cy="59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9540240" y="1981200"/>
            <a:ext cx="883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5847" y="243279"/>
            <a:ext cx="212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用户数据关系</a:t>
            </a:r>
            <a:endParaRPr lang="zh-CN" altLang="en-US" sz="2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78" y="0"/>
            <a:ext cx="8195909" cy="669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3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92405" y="189865"/>
            <a:ext cx="11806555" cy="64782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5380" y="1055370"/>
            <a:ext cx="2301875" cy="2301875"/>
            <a:chOff x="7840" y="1666"/>
            <a:chExt cx="3872" cy="3872"/>
          </a:xfrm>
        </p:grpSpPr>
        <p:sp>
          <p:nvSpPr>
            <p:cNvPr id="4" name="椭圆 3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840" y="1666"/>
              <a:ext cx="3872" cy="387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24120" y="1824990"/>
            <a:ext cx="21437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Franklin Gothic Demi Cond" panose="020B0706030402020204" charset="0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Two</a:t>
            </a:r>
            <a:r>
              <a:rPr lang="en-US" altLang="zh-CN" sz="4000" dirty="0" smtClean="0">
                <a:solidFill>
                  <a:schemeClr val="bg1"/>
                </a:solidFill>
                <a:latin typeface="Franklin Gothic Demi Cond" panose="020B0706030402020204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Franklin Gothic Demi Cond" panose="020B07060304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6810" y="3797935"/>
            <a:ext cx="481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6055" y="4648200"/>
            <a:ext cx="927862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love you more than I've ever loved any woman. And I've waited longer for you than I've waited for any woman.</a:t>
            </a:r>
          </a:p>
        </p:txBody>
      </p:sp>
    </p:spTree>
    <p:extLst>
      <p:ext uri="{BB962C8B-B14F-4D97-AF65-F5344CB8AC3E}">
        <p14:creationId xmlns:p14="http://schemas.microsoft.com/office/powerpoint/2010/main" val="198588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11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1626870"/>
            <a:ext cx="6650990" cy="443039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5531366" y="1997799"/>
            <a:ext cx="6009626" cy="9144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5543357" y="3362037"/>
            <a:ext cx="6009626" cy="9144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5555348" y="4726275"/>
            <a:ext cx="6009626" cy="9144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88" y="3464272"/>
            <a:ext cx="808484" cy="808484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26" y="1950283"/>
            <a:ext cx="1005458" cy="10054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94" y="4809678"/>
            <a:ext cx="754499" cy="75449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4640" y="2080329"/>
            <a:ext cx="495060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通用性与兼容性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44640" y="3362380"/>
            <a:ext cx="4950608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自定义性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44640" y="4723776"/>
            <a:ext cx="495060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可靠性与安全性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42715" y="469265"/>
            <a:ext cx="43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44640" y="2523706"/>
            <a:ext cx="4950608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协议支持、传感器适配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44640" y="3763708"/>
            <a:ext cx="4950608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自定义数据上报形式，动态修改发送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间隔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，自定义规则，自定义产业、终端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和传感器的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44640" y="5089740"/>
            <a:ext cx="4950608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终端读取传感器的锁保护，多源下行指令的精确返回，上下行数据加密，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token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安全访问机制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14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0" grpId="0" bldLvl="0" animBg="1"/>
      <p:bldP spid="11" grpId="0" bldLvl="0" animBg="1"/>
      <p:bldP spid="16" grpId="0"/>
      <p:bldP spid="17" grpId="0"/>
      <p:bldP spid="18" grpId="0"/>
      <p:bldP spid="23" grpId="0"/>
      <p:bldP spid="13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675</Words>
  <Application>Microsoft Office PowerPoint</Application>
  <PresentationFormat>自定义</PresentationFormat>
  <Paragraphs>79</Paragraphs>
  <Slides>15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www.33ppt.com</Manager>
  <Company>www.33ppt.com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subject>www.33ppt.com</dc:subject>
  <dc:creator>www.33ppt.com</dc:creator>
  <cp:keywords>www.33ppt.com</cp:keywords>
  <dc:description>www.33ppt.com</dc:description>
  <cp:lastModifiedBy>9029</cp:lastModifiedBy>
  <cp:revision>116</cp:revision>
  <dcterms:created xsi:type="dcterms:W3CDTF">2017-05-19T11:56:22Z</dcterms:created>
  <dcterms:modified xsi:type="dcterms:W3CDTF">2019-08-25T09:30:49Z</dcterms:modified>
  <cp:category>www.33ppt.com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